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98" r:id="rId7"/>
    <p:sldId id="286" r:id="rId8"/>
    <p:sldId id="289" r:id="rId9"/>
    <p:sldId id="294" r:id="rId10"/>
    <p:sldId id="295" r:id="rId11"/>
    <p:sldId id="296" r:id="rId12"/>
    <p:sldId id="292" r:id="rId13"/>
    <p:sldId id="293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ina A. Samara" initials="ZAS" lastIdx="19" clrIdx="0"/>
  <p:cmAuthor id="1" name="Justin Runji" initials="J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9" autoAdjust="0"/>
    <p:restoredTop sz="94660"/>
  </p:normalViewPr>
  <p:slideViewPr>
    <p:cSldViewPr>
      <p:cViewPr varScale="1">
        <p:scale>
          <a:sx n="47" d="100"/>
          <a:sy n="47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D81E3-550B-4C22-A5A6-62B96C511F7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B41849-BDB5-4697-9321-0F0157160395}">
      <dgm:prSet phldrT="[Text]"/>
      <dgm:spPr/>
      <dgm:t>
        <a:bodyPr/>
        <a:lstStyle/>
        <a:p>
          <a:r>
            <a:rPr lang="en-US" dirty="0" smtClean="0"/>
            <a:t>Policy Level</a:t>
          </a:r>
          <a:endParaRPr lang="en-US" dirty="0"/>
        </a:p>
      </dgm:t>
    </dgm:pt>
    <dgm:pt modelId="{E9DF93B9-21E2-4CCD-A3B0-E264C58076B9}" type="parTrans" cxnId="{906FB3CE-0FD4-40CD-BF29-41AEADC57913}">
      <dgm:prSet/>
      <dgm:spPr/>
      <dgm:t>
        <a:bodyPr/>
        <a:lstStyle/>
        <a:p>
          <a:endParaRPr lang="en-US"/>
        </a:p>
      </dgm:t>
    </dgm:pt>
    <dgm:pt modelId="{FFCDC5FC-CB78-4151-912B-1F4FEF8B76E5}" type="sibTrans" cxnId="{906FB3CE-0FD4-40CD-BF29-41AEADC57913}">
      <dgm:prSet/>
      <dgm:spPr/>
      <dgm:t>
        <a:bodyPr/>
        <a:lstStyle/>
        <a:p>
          <a:endParaRPr lang="en-US"/>
        </a:p>
      </dgm:t>
    </dgm:pt>
    <dgm:pt modelId="{EB412674-70DB-4C92-A490-29EFEB7A4CB8}">
      <dgm:prSet phldrT="[Text]"/>
      <dgm:spPr/>
      <dgm:t>
        <a:bodyPr/>
        <a:lstStyle/>
        <a:p>
          <a:r>
            <a:rPr lang="en-US" dirty="0" smtClean="0"/>
            <a:t>General Assembly</a:t>
          </a:r>
          <a:endParaRPr lang="en-US" dirty="0"/>
        </a:p>
      </dgm:t>
    </dgm:pt>
    <dgm:pt modelId="{9855A94D-AE49-4FD8-918C-A5DC613AE79B}" type="parTrans" cxnId="{72F71511-028C-4953-BDEE-B4985722A964}">
      <dgm:prSet/>
      <dgm:spPr/>
      <dgm:t>
        <a:bodyPr/>
        <a:lstStyle/>
        <a:p>
          <a:endParaRPr lang="en-US"/>
        </a:p>
      </dgm:t>
    </dgm:pt>
    <dgm:pt modelId="{DC55DB7B-70AF-406B-AB2F-95CCCD0FBD1C}" type="sibTrans" cxnId="{72F71511-028C-4953-BDEE-B4985722A964}">
      <dgm:prSet/>
      <dgm:spPr/>
      <dgm:t>
        <a:bodyPr/>
        <a:lstStyle/>
        <a:p>
          <a:endParaRPr lang="en-US"/>
        </a:p>
      </dgm:t>
    </dgm:pt>
    <dgm:pt modelId="{BEA9E660-6051-4719-992D-FF3A1EA7DE60}">
      <dgm:prSet phldrT="[Text]"/>
      <dgm:spPr/>
      <dgm:t>
        <a:bodyPr/>
        <a:lstStyle/>
        <a:p>
          <a:r>
            <a:rPr lang="en-US" dirty="0" smtClean="0"/>
            <a:t>Technical Level</a:t>
          </a:r>
          <a:endParaRPr lang="en-US" dirty="0"/>
        </a:p>
      </dgm:t>
    </dgm:pt>
    <dgm:pt modelId="{823E38F2-42AF-4910-B363-21973BF7B5D9}" type="parTrans" cxnId="{8F07F166-210E-48C9-9476-213CBD0D845A}">
      <dgm:prSet/>
      <dgm:spPr/>
      <dgm:t>
        <a:bodyPr/>
        <a:lstStyle/>
        <a:p>
          <a:endParaRPr lang="en-US"/>
        </a:p>
      </dgm:t>
    </dgm:pt>
    <dgm:pt modelId="{DB232B96-D106-48E0-8140-883963D84A59}" type="sibTrans" cxnId="{8F07F166-210E-48C9-9476-213CBD0D845A}">
      <dgm:prSet/>
      <dgm:spPr/>
      <dgm:t>
        <a:bodyPr/>
        <a:lstStyle/>
        <a:p>
          <a:endParaRPr lang="en-US"/>
        </a:p>
      </dgm:t>
    </dgm:pt>
    <dgm:pt modelId="{2FCF95C7-55B5-4B80-BFEA-D2879283C0F7}">
      <dgm:prSet phldrT="[Text]"/>
      <dgm:spPr/>
      <dgm:t>
        <a:bodyPr/>
        <a:lstStyle/>
        <a:p>
          <a:r>
            <a:rPr lang="en-US" dirty="0" smtClean="0"/>
            <a:t>Conference of African Ministers of Transport</a:t>
          </a:r>
          <a:endParaRPr lang="en-US" dirty="0"/>
        </a:p>
      </dgm:t>
    </dgm:pt>
    <dgm:pt modelId="{D7A40BCE-A172-4ECB-A52D-A1CB7CFAA633}" type="parTrans" cxnId="{3D38842E-6A7D-40FB-AB60-BFCD10C68F7C}">
      <dgm:prSet/>
      <dgm:spPr/>
      <dgm:t>
        <a:bodyPr/>
        <a:lstStyle/>
        <a:p>
          <a:endParaRPr lang="en-US"/>
        </a:p>
      </dgm:t>
    </dgm:pt>
    <dgm:pt modelId="{6BE7D94A-10FC-4223-90ED-E3E8AA0C6976}" type="sibTrans" cxnId="{3D38842E-6A7D-40FB-AB60-BFCD10C68F7C}">
      <dgm:prSet/>
      <dgm:spPr/>
      <dgm:t>
        <a:bodyPr/>
        <a:lstStyle/>
        <a:p>
          <a:endParaRPr lang="en-US"/>
        </a:p>
      </dgm:t>
    </dgm:pt>
    <dgm:pt modelId="{1BF423F3-ED28-42FD-B291-AF8686E382B9}">
      <dgm:prSet phldrT="[Text]"/>
      <dgm:spPr/>
      <dgm:t>
        <a:bodyPr/>
        <a:lstStyle/>
        <a:p>
          <a:r>
            <a:rPr lang="en-US" dirty="0" smtClean="0"/>
            <a:t>African Union Commission</a:t>
          </a:r>
          <a:endParaRPr lang="en-US" dirty="0"/>
        </a:p>
      </dgm:t>
    </dgm:pt>
    <dgm:pt modelId="{86006CF1-7CF7-4EE5-9011-A100ADC114E4}" type="parTrans" cxnId="{B1207DD2-8C6E-4440-A551-B8CDFB3534BC}">
      <dgm:prSet/>
      <dgm:spPr/>
      <dgm:t>
        <a:bodyPr/>
        <a:lstStyle/>
        <a:p>
          <a:endParaRPr lang="en-US"/>
        </a:p>
      </dgm:t>
    </dgm:pt>
    <dgm:pt modelId="{F35D7907-9795-44E1-855D-7A82C899D876}" type="sibTrans" cxnId="{B1207DD2-8C6E-4440-A551-B8CDFB3534BC}">
      <dgm:prSet/>
      <dgm:spPr/>
      <dgm:t>
        <a:bodyPr/>
        <a:lstStyle/>
        <a:p>
          <a:endParaRPr lang="en-US"/>
        </a:p>
      </dgm:t>
    </dgm:pt>
    <dgm:pt modelId="{E6C916A0-2091-400D-A3C4-6998D9042271}">
      <dgm:prSet phldrT="[Text]"/>
      <dgm:spPr/>
      <dgm:t>
        <a:bodyPr/>
        <a:lstStyle/>
        <a:p>
          <a:r>
            <a:rPr lang="en-US" dirty="0" smtClean="0"/>
            <a:t>Countries, RECs, Private sector and industry associations, Development partners</a:t>
          </a:r>
          <a:endParaRPr lang="en-US" dirty="0"/>
        </a:p>
      </dgm:t>
    </dgm:pt>
    <dgm:pt modelId="{658BC245-3D19-4524-B7DD-DEE675CFC4E7}" type="parTrans" cxnId="{683C0C44-F8CA-4516-A3C9-A70F63743C03}">
      <dgm:prSet/>
      <dgm:spPr/>
      <dgm:t>
        <a:bodyPr/>
        <a:lstStyle/>
        <a:p>
          <a:endParaRPr lang="en-US"/>
        </a:p>
      </dgm:t>
    </dgm:pt>
    <dgm:pt modelId="{E967057E-FE1C-40B6-AC50-C35DD911A3AF}" type="sibTrans" cxnId="{683C0C44-F8CA-4516-A3C9-A70F63743C03}">
      <dgm:prSet/>
      <dgm:spPr/>
      <dgm:t>
        <a:bodyPr/>
        <a:lstStyle/>
        <a:p>
          <a:endParaRPr lang="en-US"/>
        </a:p>
      </dgm:t>
    </dgm:pt>
    <dgm:pt modelId="{6FADA7B4-42AD-4F70-B6B8-9C295DF21258}">
      <dgm:prSet phldrT="[Text]"/>
      <dgm:spPr/>
      <dgm:t>
        <a:bodyPr/>
        <a:lstStyle/>
        <a:p>
          <a:r>
            <a:rPr lang="en-US" dirty="0" smtClean="0"/>
            <a:t>Program and expert groups</a:t>
          </a:r>
          <a:endParaRPr lang="en-US" dirty="0"/>
        </a:p>
      </dgm:t>
    </dgm:pt>
    <dgm:pt modelId="{241707C4-F02A-4282-974F-8D544AA71A06}" type="parTrans" cxnId="{1C9AB5B3-BAD6-4FF1-B67C-1FBC05A8DAEE}">
      <dgm:prSet/>
      <dgm:spPr/>
      <dgm:t>
        <a:bodyPr/>
        <a:lstStyle/>
        <a:p>
          <a:endParaRPr lang="en-US"/>
        </a:p>
      </dgm:t>
    </dgm:pt>
    <dgm:pt modelId="{B76EE6BA-2F97-4A22-B696-B3538758D10B}" type="sibTrans" cxnId="{1C9AB5B3-BAD6-4FF1-B67C-1FBC05A8DAEE}">
      <dgm:prSet/>
      <dgm:spPr/>
      <dgm:t>
        <a:bodyPr/>
        <a:lstStyle/>
        <a:p>
          <a:endParaRPr lang="en-US"/>
        </a:p>
      </dgm:t>
    </dgm:pt>
    <dgm:pt modelId="{A2A40B7B-C719-4570-B4A6-F637C83626CE}" type="pres">
      <dgm:prSet presAssocID="{83CD81E3-550B-4C22-A5A6-62B96C511F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6DF351-F3B3-4691-9A13-C4F40815024E}" type="pres">
      <dgm:prSet presAssocID="{89B41849-BDB5-4697-9321-0F0157160395}" presName="parentLin" presStyleCnt="0"/>
      <dgm:spPr/>
    </dgm:pt>
    <dgm:pt modelId="{E82F672B-D36B-4D4C-9C68-40F9FBC3F2A0}" type="pres">
      <dgm:prSet presAssocID="{89B41849-BDB5-4697-9321-0F015716039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C9E87A1-306A-4454-85BF-A278A90940FD}" type="pres">
      <dgm:prSet presAssocID="{89B41849-BDB5-4697-9321-0F015716039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6AD6B-7831-4192-A970-F07BE67D296F}" type="pres">
      <dgm:prSet presAssocID="{89B41849-BDB5-4697-9321-0F0157160395}" presName="negativeSpace" presStyleCnt="0"/>
      <dgm:spPr/>
    </dgm:pt>
    <dgm:pt modelId="{172EAC0E-24BE-494E-A2EA-34844DC5FA8A}" type="pres">
      <dgm:prSet presAssocID="{89B41849-BDB5-4697-9321-0F015716039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394BE-162C-4531-976A-A4BDDCC34F50}" type="pres">
      <dgm:prSet presAssocID="{FFCDC5FC-CB78-4151-912B-1F4FEF8B76E5}" presName="spaceBetweenRectangles" presStyleCnt="0"/>
      <dgm:spPr/>
    </dgm:pt>
    <dgm:pt modelId="{BBC3C9C0-7152-4491-903E-97B4B4DD66E1}" type="pres">
      <dgm:prSet presAssocID="{EB412674-70DB-4C92-A490-29EFEB7A4CB8}" presName="parentLin" presStyleCnt="0"/>
      <dgm:spPr/>
    </dgm:pt>
    <dgm:pt modelId="{E677EEAA-AFDE-405E-B8A3-5607D697B70F}" type="pres">
      <dgm:prSet presAssocID="{EB412674-70DB-4C92-A490-29EFEB7A4C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B1F14DB-8FAB-42E3-B978-47F400A3010D}" type="pres">
      <dgm:prSet presAssocID="{EB412674-70DB-4C92-A490-29EFEB7A4C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3E943-CB5B-4AF6-AAFB-ABFA06704398}" type="pres">
      <dgm:prSet presAssocID="{EB412674-70DB-4C92-A490-29EFEB7A4CB8}" presName="negativeSpace" presStyleCnt="0"/>
      <dgm:spPr/>
    </dgm:pt>
    <dgm:pt modelId="{445E34D3-4152-4C0E-B5E1-1E339EEF7546}" type="pres">
      <dgm:prSet presAssocID="{EB412674-70DB-4C92-A490-29EFEB7A4CB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60951-FEC0-4997-A9CC-291C807FC766}" type="pres">
      <dgm:prSet presAssocID="{DC55DB7B-70AF-406B-AB2F-95CCCD0FBD1C}" presName="spaceBetweenRectangles" presStyleCnt="0"/>
      <dgm:spPr/>
    </dgm:pt>
    <dgm:pt modelId="{261C051E-BA4E-47F9-A0B0-7D692B3899A3}" type="pres">
      <dgm:prSet presAssocID="{BEA9E660-6051-4719-992D-FF3A1EA7DE60}" presName="parentLin" presStyleCnt="0"/>
      <dgm:spPr/>
    </dgm:pt>
    <dgm:pt modelId="{634C9F9F-BB35-4849-BE6D-EAA1CE6DD793}" type="pres">
      <dgm:prSet presAssocID="{BEA9E660-6051-4719-992D-FF3A1EA7DE6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9AB05E3-D14B-4B08-9CB8-4AA12D39E40D}" type="pres">
      <dgm:prSet presAssocID="{BEA9E660-6051-4719-992D-FF3A1EA7DE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7CC02-A62A-4112-BCF9-0480F9F583E2}" type="pres">
      <dgm:prSet presAssocID="{BEA9E660-6051-4719-992D-FF3A1EA7DE60}" presName="negativeSpace" presStyleCnt="0"/>
      <dgm:spPr/>
    </dgm:pt>
    <dgm:pt modelId="{4F6957E5-59E5-46AA-82ED-D3B4FFD48FB7}" type="pres">
      <dgm:prSet presAssocID="{BEA9E660-6051-4719-992D-FF3A1EA7DE6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6FB3CE-0FD4-40CD-BF29-41AEADC57913}" srcId="{83CD81E3-550B-4C22-A5A6-62B96C511F7A}" destId="{89B41849-BDB5-4697-9321-0F0157160395}" srcOrd="0" destOrd="0" parTransId="{E9DF93B9-21E2-4CCD-A3B0-E264C58076B9}" sibTransId="{FFCDC5FC-CB78-4151-912B-1F4FEF8B76E5}"/>
    <dgm:cxn modelId="{4278E5CD-DBF9-478F-833D-2340C1EC84E1}" type="presOf" srcId="{89B41849-BDB5-4697-9321-0F0157160395}" destId="{8C9E87A1-306A-4454-85BF-A278A90940FD}" srcOrd="1" destOrd="0" presId="urn:microsoft.com/office/officeart/2005/8/layout/list1"/>
    <dgm:cxn modelId="{63591965-F17B-4E19-BEB9-5023891E5550}" type="presOf" srcId="{83CD81E3-550B-4C22-A5A6-62B96C511F7A}" destId="{A2A40B7B-C719-4570-B4A6-F637C83626CE}" srcOrd="0" destOrd="0" presId="urn:microsoft.com/office/officeart/2005/8/layout/list1"/>
    <dgm:cxn modelId="{B1207DD2-8C6E-4440-A551-B8CDFB3534BC}" srcId="{89B41849-BDB5-4697-9321-0F0157160395}" destId="{1BF423F3-ED28-42FD-B291-AF8686E382B9}" srcOrd="1" destOrd="0" parTransId="{86006CF1-7CF7-4EE5-9011-A100ADC114E4}" sibTransId="{F35D7907-9795-44E1-855D-7A82C899D876}"/>
    <dgm:cxn modelId="{72F71511-028C-4953-BDEE-B4985722A964}" srcId="{83CD81E3-550B-4C22-A5A6-62B96C511F7A}" destId="{EB412674-70DB-4C92-A490-29EFEB7A4CB8}" srcOrd="1" destOrd="0" parTransId="{9855A94D-AE49-4FD8-918C-A5DC613AE79B}" sibTransId="{DC55DB7B-70AF-406B-AB2F-95CCCD0FBD1C}"/>
    <dgm:cxn modelId="{8F07F166-210E-48C9-9476-213CBD0D845A}" srcId="{83CD81E3-550B-4C22-A5A6-62B96C511F7A}" destId="{BEA9E660-6051-4719-992D-FF3A1EA7DE60}" srcOrd="2" destOrd="0" parTransId="{823E38F2-42AF-4910-B363-21973BF7B5D9}" sibTransId="{DB232B96-D106-48E0-8140-883963D84A59}"/>
    <dgm:cxn modelId="{9DBD6B23-C084-4765-BB77-735A748F3F82}" type="presOf" srcId="{BEA9E660-6051-4719-992D-FF3A1EA7DE60}" destId="{634C9F9F-BB35-4849-BE6D-EAA1CE6DD793}" srcOrd="0" destOrd="0" presId="urn:microsoft.com/office/officeart/2005/8/layout/list1"/>
    <dgm:cxn modelId="{683C0C44-F8CA-4516-A3C9-A70F63743C03}" srcId="{EB412674-70DB-4C92-A490-29EFEB7A4CB8}" destId="{E6C916A0-2091-400D-A3C4-6998D9042271}" srcOrd="0" destOrd="0" parTransId="{658BC245-3D19-4524-B7DD-DEE675CFC4E7}" sibTransId="{E967057E-FE1C-40B6-AC50-C35DD911A3AF}"/>
    <dgm:cxn modelId="{30E0F5F9-3BBC-4DE4-9286-534D05A9A7AF}" type="presOf" srcId="{EB412674-70DB-4C92-A490-29EFEB7A4CB8}" destId="{DB1F14DB-8FAB-42E3-B978-47F400A3010D}" srcOrd="1" destOrd="0" presId="urn:microsoft.com/office/officeart/2005/8/layout/list1"/>
    <dgm:cxn modelId="{FFE9FDFC-DDF8-488C-8DB9-FF4DB7907600}" type="presOf" srcId="{EB412674-70DB-4C92-A490-29EFEB7A4CB8}" destId="{E677EEAA-AFDE-405E-B8A3-5607D697B70F}" srcOrd="0" destOrd="0" presId="urn:microsoft.com/office/officeart/2005/8/layout/list1"/>
    <dgm:cxn modelId="{68603059-ED45-444D-AADF-BDC094CE4770}" type="presOf" srcId="{6FADA7B4-42AD-4F70-B6B8-9C295DF21258}" destId="{4F6957E5-59E5-46AA-82ED-D3B4FFD48FB7}" srcOrd="0" destOrd="0" presId="urn:microsoft.com/office/officeart/2005/8/layout/list1"/>
    <dgm:cxn modelId="{EBACDE1D-7B90-41FF-ACA6-8B8A5807DBB8}" type="presOf" srcId="{E6C916A0-2091-400D-A3C4-6998D9042271}" destId="{445E34D3-4152-4C0E-B5E1-1E339EEF7546}" srcOrd="0" destOrd="0" presId="urn:microsoft.com/office/officeart/2005/8/layout/list1"/>
    <dgm:cxn modelId="{63DC02A0-24D9-4019-BA1C-F6A23CA0AF21}" type="presOf" srcId="{89B41849-BDB5-4697-9321-0F0157160395}" destId="{E82F672B-D36B-4D4C-9C68-40F9FBC3F2A0}" srcOrd="0" destOrd="0" presId="urn:microsoft.com/office/officeart/2005/8/layout/list1"/>
    <dgm:cxn modelId="{3D38842E-6A7D-40FB-AB60-BFCD10C68F7C}" srcId="{89B41849-BDB5-4697-9321-0F0157160395}" destId="{2FCF95C7-55B5-4B80-BFEA-D2879283C0F7}" srcOrd="0" destOrd="0" parTransId="{D7A40BCE-A172-4ECB-A52D-A1CB7CFAA633}" sibTransId="{6BE7D94A-10FC-4223-90ED-E3E8AA0C6976}"/>
    <dgm:cxn modelId="{75F61FB1-17D3-4E74-B5E6-8DC3754268A8}" type="presOf" srcId="{1BF423F3-ED28-42FD-B291-AF8686E382B9}" destId="{172EAC0E-24BE-494E-A2EA-34844DC5FA8A}" srcOrd="0" destOrd="1" presId="urn:microsoft.com/office/officeart/2005/8/layout/list1"/>
    <dgm:cxn modelId="{1C9AB5B3-BAD6-4FF1-B67C-1FBC05A8DAEE}" srcId="{BEA9E660-6051-4719-992D-FF3A1EA7DE60}" destId="{6FADA7B4-42AD-4F70-B6B8-9C295DF21258}" srcOrd="0" destOrd="0" parTransId="{241707C4-F02A-4282-974F-8D544AA71A06}" sibTransId="{B76EE6BA-2F97-4A22-B696-B3538758D10B}"/>
    <dgm:cxn modelId="{19AD0319-A2C7-4493-A531-CFA2319508A9}" type="presOf" srcId="{2FCF95C7-55B5-4B80-BFEA-D2879283C0F7}" destId="{172EAC0E-24BE-494E-A2EA-34844DC5FA8A}" srcOrd="0" destOrd="0" presId="urn:microsoft.com/office/officeart/2005/8/layout/list1"/>
    <dgm:cxn modelId="{50E0455E-6C9C-4D7C-B1BE-05ACD0AE0D41}" type="presOf" srcId="{BEA9E660-6051-4719-992D-FF3A1EA7DE60}" destId="{69AB05E3-D14B-4B08-9CB8-4AA12D39E40D}" srcOrd="1" destOrd="0" presId="urn:microsoft.com/office/officeart/2005/8/layout/list1"/>
    <dgm:cxn modelId="{ADA2F4DF-788B-44AD-8289-3A1BC3A7611C}" type="presParOf" srcId="{A2A40B7B-C719-4570-B4A6-F637C83626CE}" destId="{8F6DF351-F3B3-4691-9A13-C4F40815024E}" srcOrd="0" destOrd="0" presId="urn:microsoft.com/office/officeart/2005/8/layout/list1"/>
    <dgm:cxn modelId="{1C73B158-DC80-4C10-823C-6E58754FAB70}" type="presParOf" srcId="{8F6DF351-F3B3-4691-9A13-C4F40815024E}" destId="{E82F672B-D36B-4D4C-9C68-40F9FBC3F2A0}" srcOrd="0" destOrd="0" presId="urn:microsoft.com/office/officeart/2005/8/layout/list1"/>
    <dgm:cxn modelId="{A76893FA-BFCA-43C5-B62A-A3A8779273C8}" type="presParOf" srcId="{8F6DF351-F3B3-4691-9A13-C4F40815024E}" destId="{8C9E87A1-306A-4454-85BF-A278A90940FD}" srcOrd="1" destOrd="0" presId="urn:microsoft.com/office/officeart/2005/8/layout/list1"/>
    <dgm:cxn modelId="{272AF560-5742-4DE9-B220-097D21473D4F}" type="presParOf" srcId="{A2A40B7B-C719-4570-B4A6-F637C83626CE}" destId="{7286AD6B-7831-4192-A970-F07BE67D296F}" srcOrd="1" destOrd="0" presId="urn:microsoft.com/office/officeart/2005/8/layout/list1"/>
    <dgm:cxn modelId="{FEFE7203-528C-440B-8790-B6AE3AC8EAE9}" type="presParOf" srcId="{A2A40B7B-C719-4570-B4A6-F637C83626CE}" destId="{172EAC0E-24BE-494E-A2EA-34844DC5FA8A}" srcOrd="2" destOrd="0" presId="urn:microsoft.com/office/officeart/2005/8/layout/list1"/>
    <dgm:cxn modelId="{0A0E4626-0423-455A-9A32-0CA5D8D9B160}" type="presParOf" srcId="{A2A40B7B-C719-4570-B4A6-F637C83626CE}" destId="{AD4394BE-162C-4531-976A-A4BDDCC34F50}" srcOrd="3" destOrd="0" presId="urn:microsoft.com/office/officeart/2005/8/layout/list1"/>
    <dgm:cxn modelId="{56B71723-E26D-4E27-AC1C-3853C5E5E0EC}" type="presParOf" srcId="{A2A40B7B-C719-4570-B4A6-F637C83626CE}" destId="{BBC3C9C0-7152-4491-903E-97B4B4DD66E1}" srcOrd="4" destOrd="0" presId="urn:microsoft.com/office/officeart/2005/8/layout/list1"/>
    <dgm:cxn modelId="{2C919946-F517-42A6-B5F6-49073C695DB2}" type="presParOf" srcId="{BBC3C9C0-7152-4491-903E-97B4B4DD66E1}" destId="{E677EEAA-AFDE-405E-B8A3-5607D697B70F}" srcOrd="0" destOrd="0" presId="urn:microsoft.com/office/officeart/2005/8/layout/list1"/>
    <dgm:cxn modelId="{24893526-7E87-4C85-A4B0-C17906575356}" type="presParOf" srcId="{BBC3C9C0-7152-4491-903E-97B4B4DD66E1}" destId="{DB1F14DB-8FAB-42E3-B978-47F400A3010D}" srcOrd="1" destOrd="0" presId="urn:microsoft.com/office/officeart/2005/8/layout/list1"/>
    <dgm:cxn modelId="{356E782C-EBCB-4195-A4BB-9C5092F3DE91}" type="presParOf" srcId="{A2A40B7B-C719-4570-B4A6-F637C83626CE}" destId="{C0C3E943-CB5B-4AF6-AAFB-ABFA06704398}" srcOrd="5" destOrd="0" presId="urn:microsoft.com/office/officeart/2005/8/layout/list1"/>
    <dgm:cxn modelId="{3DE86E38-99BC-4DCC-8AB2-A559F99E0C25}" type="presParOf" srcId="{A2A40B7B-C719-4570-B4A6-F637C83626CE}" destId="{445E34D3-4152-4C0E-B5E1-1E339EEF7546}" srcOrd="6" destOrd="0" presId="urn:microsoft.com/office/officeart/2005/8/layout/list1"/>
    <dgm:cxn modelId="{26B218ED-E1F7-4DD9-8DD9-5D2BA01D6E81}" type="presParOf" srcId="{A2A40B7B-C719-4570-B4A6-F637C83626CE}" destId="{11060951-FEC0-4997-A9CC-291C807FC766}" srcOrd="7" destOrd="0" presId="urn:microsoft.com/office/officeart/2005/8/layout/list1"/>
    <dgm:cxn modelId="{39FC4E89-DDAF-4604-A726-63168E94CDAF}" type="presParOf" srcId="{A2A40B7B-C719-4570-B4A6-F637C83626CE}" destId="{261C051E-BA4E-47F9-A0B0-7D692B3899A3}" srcOrd="8" destOrd="0" presId="urn:microsoft.com/office/officeart/2005/8/layout/list1"/>
    <dgm:cxn modelId="{3DD7ABA7-00DF-4BA1-A547-B9C6AC64E70E}" type="presParOf" srcId="{261C051E-BA4E-47F9-A0B0-7D692B3899A3}" destId="{634C9F9F-BB35-4849-BE6D-EAA1CE6DD793}" srcOrd="0" destOrd="0" presId="urn:microsoft.com/office/officeart/2005/8/layout/list1"/>
    <dgm:cxn modelId="{999BF844-8B96-499E-8CD6-4308B62C284A}" type="presParOf" srcId="{261C051E-BA4E-47F9-A0B0-7D692B3899A3}" destId="{69AB05E3-D14B-4B08-9CB8-4AA12D39E40D}" srcOrd="1" destOrd="0" presId="urn:microsoft.com/office/officeart/2005/8/layout/list1"/>
    <dgm:cxn modelId="{D9226F58-82E4-47F7-A1DC-CBB7C13FAB23}" type="presParOf" srcId="{A2A40B7B-C719-4570-B4A6-F637C83626CE}" destId="{47E7CC02-A62A-4112-BCF9-0480F9F583E2}" srcOrd="9" destOrd="0" presId="urn:microsoft.com/office/officeart/2005/8/layout/list1"/>
    <dgm:cxn modelId="{78030C14-0CDA-4C6C-80CB-4998F58AAAFB}" type="presParOf" srcId="{A2A40B7B-C719-4570-B4A6-F637C83626CE}" destId="{4F6957E5-59E5-46AA-82ED-D3B4FFD48FB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EAC0E-24BE-494E-A2EA-34844DC5FA8A}">
      <dsp:nvSpPr>
        <dsp:cNvPr id="0" name=""/>
        <dsp:cNvSpPr/>
      </dsp:nvSpPr>
      <dsp:spPr>
        <a:xfrm>
          <a:off x="0" y="357501"/>
          <a:ext cx="4038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333248" rIns="31344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Conference of African Ministers of Transport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African Union Commission</a:t>
          </a:r>
          <a:endParaRPr lang="en-US" sz="1600" kern="1200" dirty="0"/>
        </a:p>
      </dsp:txBody>
      <dsp:txXfrm>
        <a:off x="0" y="357501"/>
        <a:ext cx="4038600" cy="1360800"/>
      </dsp:txXfrm>
    </dsp:sp>
    <dsp:sp modelId="{8C9E87A1-306A-4454-85BF-A278A90940FD}">
      <dsp:nvSpPr>
        <dsp:cNvPr id="0" name=""/>
        <dsp:cNvSpPr/>
      </dsp:nvSpPr>
      <dsp:spPr>
        <a:xfrm>
          <a:off x="201930" y="121341"/>
          <a:ext cx="28270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Policy Level</a:t>
          </a:r>
          <a:endParaRPr lang="en-US" sz="1600" kern="1200" dirty="0"/>
        </a:p>
      </dsp:txBody>
      <dsp:txXfrm>
        <a:off x="224987" y="144398"/>
        <a:ext cx="2780906" cy="426206"/>
      </dsp:txXfrm>
    </dsp:sp>
    <dsp:sp modelId="{445E34D3-4152-4C0E-B5E1-1E339EEF7546}">
      <dsp:nvSpPr>
        <dsp:cNvPr id="0" name=""/>
        <dsp:cNvSpPr/>
      </dsp:nvSpPr>
      <dsp:spPr>
        <a:xfrm>
          <a:off x="0" y="2040861"/>
          <a:ext cx="403860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333248" rIns="31344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Countries, RECs, Private sector and industry associations, Development partners</a:t>
          </a:r>
          <a:endParaRPr lang="en-US" sz="1600" kern="1200" dirty="0"/>
        </a:p>
      </dsp:txBody>
      <dsp:txXfrm>
        <a:off x="0" y="2040861"/>
        <a:ext cx="4038600" cy="1310400"/>
      </dsp:txXfrm>
    </dsp:sp>
    <dsp:sp modelId="{DB1F14DB-8FAB-42E3-B978-47F400A3010D}">
      <dsp:nvSpPr>
        <dsp:cNvPr id="0" name=""/>
        <dsp:cNvSpPr/>
      </dsp:nvSpPr>
      <dsp:spPr>
        <a:xfrm>
          <a:off x="201930" y="1804701"/>
          <a:ext cx="28270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General Assembly</a:t>
          </a:r>
          <a:endParaRPr lang="en-US" sz="1600" kern="1200" dirty="0"/>
        </a:p>
      </dsp:txBody>
      <dsp:txXfrm>
        <a:off x="224987" y="1827758"/>
        <a:ext cx="2780906" cy="426206"/>
      </dsp:txXfrm>
    </dsp:sp>
    <dsp:sp modelId="{4F6957E5-59E5-46AA-82ED-D3B4FFD48FB7}">
      <dsp:nvSpPr>
        <dsp:cNvPr id="0" name=""/>
        <dsp:cNvSpPr/>
      </dsp:nvSpPr>
      <dsp:spPr>
        <a:xfrm>
          <a:off x="0" y="3673821"/>
          <a:ext cx="4038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333248" rIns="31344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Program and expert groups</a:t>
          </a:r>
          <a:endParaRPr lang="en-US" sz="1600" kern="1200" dirty="0"/>
        </a:p>
      </dsp:txBody>
      <dsp:txXfrm>
        <a:off x="0" y="3673821"/>
        <a:ext cx="4038600" cy="730800"/>
      </dsp:txXfrm>
    </dsp:sp>
    <dsp:sp modelId="{69AB05E3-D14B-4B08-9CB8-4AA12D39E40D}">
      <dsp:nvSpPr>
        <dsp:cNvPr id="0" name=""/>
        <dsp:cNvSpPr/>
      </dsp:nvSpPr>
      <dsp:spPr>
        <a:xfrm>
          <a:off x="201930" y="3437661"/>
          <a:ext cx="28270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Technical Level</a:t>
          </a:r>
          <a:endParaRPr lang="en-US" sz="1600" kern="1200" dirty="0"/>
        </a:p>
      </dsp:txBody>
      <dsp:txXfrm>
        <a:off x="224987" y="3460718"/>
        <a:ext cx="278090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6044B-FD3A-4C28-AD3A-C5F311F4838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3DC5B-AF8B-4876-AF86-411F83108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4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DC5B-AF8B-4876-AF86-411F831080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Identification-incubation-nurturing-mainstreaming-evaluation</a:t>
            </a:r>
          </a:p>
          <a:p>
            <a:r>
              <a:rPr lang="en-US" dirty="0" smtClean="0"/>
              <a:t>SSATP marginally involved</a:t>
            </a:r>
            <a:r>
              <a:rPr lang="en-US" baseline="0" dirty="0" smtClean="0"/>
              <a:t> in mainstreaming, limited to dissemination with little advocacy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DC5B-AF8B-4876-AF86-411F831080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3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 Countries did</a:t>
            </a:r>
            <a:r>
              <a:rPr lang="en-US" baseline="0" dirty="0" smtClean="0"/>
              <a:t> not clearly understand the added value of working with the SSATP in the absence of policy model</a:t>
            </a:r>
          </a:p>
          <a:p>
            <a:r>
              <a:rPr lang="en-US" baseline="0" dirty="0" smtClean="0"/>
              <a:t>2: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DC5B-AF8B-4876-AF86-411F831080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5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9ADE0F-64E8-49A4-BB2E-8C5AE67E872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83136D-5B6F-4322-9357-1069E123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7772400" cy="12954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Jean-Noel </a:t>
            </a:r>
            <a:r>
              <a:rPr lang="en-US" dirty="0" err="1" smtClean="0">
                <a:solidFill>
                  <a:schemeClr val="bg1"/>
                </a:solidFill>
              </a:rPr>
              <a:t>Guillossou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Program Manager, SSATP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3505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sng" strike="noStrike" kern="1200" cap="small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SSATP Institutional Framework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sng" strike="noStrike" kern="1200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Annual Meeting, December 2012</a:t>
            </a:r>
            <a:endParaRPr kumimoji="0" lang="en-US" b="0" i="0" u="sng" strike="noStrike" kern="1200" spc="0" normalizeH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3" descr="SSATP-Logo_onBl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8305800" cy="3037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 on </a:t>
            </a:r>
            <a:r>
              <a:rPr lang="en-US" dirty="0" smtClean="0"/>
              <a:t>Governance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Conference of African Ministers of Transport</a:t>
            </a:r>
          </a:p>
          <a:p>
            <a:pPr lvl="1"/>
            <a:r>
              <a:rPr lang="en-US" dirty="0" smtClean="0"/>
              <a:t>Issues SSATP vision, mission statement and outcomes and strategic </a:t>
            </a:r>
            <a:r>
              <a:rPr lang="en-US" dirty="0"/>
              <a:t>political orientations</a:t>
            </a:r>
          </a:p>
          <a:p>
            <a:pPr lvl="1"/>
            <a:r>
              <a:rPr lang="en-US" dirty="0" smtClean="0"/>
              <a:t>Approves governance </a:t>
            </a:r>
            <a:r>
              <a:rPr lang="en-US" dirty="0"/>
              <a:t>framework</a:t>
            </a:r>
          </a:p>
          <a:p>
            <a:pPr lvl="1"/>
            <a:r>
              <a:rPr lang="en-US" dirty="0" smtClean="0"/>
              <a:t>Approves development plans</a:t>
            </a:r>
          </a:p>
          <a:p>
            <a:pPr lvl="1"/>
            <a:r>
              <a:rPr lang="en-US" dirty="0" smtClean="0"/>
              <a:t>Monitors outcomes</a:t>
            </a:r>
          </a:p>
          <a:p>
            <a:r>
              <a:rPr lang="en-US" dirty="0" smtClean="0"/>
              <a:t>African Union Commission</a:t>
            </a:r>
          </a:p>
          <a:p>
            <a:pPr lvl="1"/>
            <a:r>
              <a:rPr lang="en-US" dirty="0" smtClean="0"/>
              <a:t>Integrates the input from General Assembly into agenda of CAMT</a:t>
            </a:r>
          </a:p>
          <a:p>
            <a:r>
              <a:rPr lang="en-US" dirty="0" smtClean="0"/>
              <a:t>General Assembly as interface with Policy Level</a:t>
            </a:r>
          </a:p>
          <a:p>
            <a:pPr lvl="1"/>
            <a:r>
              <a:rPr lang="en-US" dirty="0" smtClean="0"/>
              <a:t>Comments on development plan for approval of CAMT</a:t>
            </a:r>
          </a:p>
          <a:p>
            <a:pPr lvl="1"/>
            <a:r>
              <a:rPr lang="en-US" dirty="0" smtClean="0"/>
              <a:t>Comments on agenda of CAMT related to SSATP</a:t>
            </a:r>
          </a:p>
          <a:p>
            <a:pPr lvl="1"/>
            <a:r>
              <a:rPr lang="en-US" dirty="0" smtClean="0"/>
              <a:t>Comments on annual work plans and reports focusing on outcomes</a:t>
            </a:r>
          </a:p>
          <a:p>
            <a:pPr lvl="1"/>
            <a:r>
              <a:rPr lang="en-US" dirty="0"/>
              <a:t>For Country representatives:</a:t>
            </a:r>
          </a:p>
          <a:p>
            <a:pPr lvl="2"/>
            <a:r>
              <a:rPr lang="en-US" dirty="0"/>
              <a:t>Report to Ministers, submit national policy document to SSATP, </a:t>
            </a:r>
            <a:r>
              <a:rPr lang="en-US" dirty="0" smtClean="0"/>
              <a:t>lead the policy </a:t>
            </a:r>
            <a:r>
              <a:rPr lang="en-US" dirty="0"/>
              <a:t>dialogue </a:t>
            </a:r>
            <a:r>
              <a:rPr lang="en-US" dirty="0" smtClean="0"/>
              <a:t>platforms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2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 on </a:t>
            </a:r>
            <a:r>
              <a:rPr lang="en-US" dirty="0" smtClean="0"/>
              <a:t>Governance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Assembly as interface with Technical Level:</a:t>
            </a:r>
          </a:p>
          <a:p>
            <a:pPr lvl="1"/>
            <a:r>
              <a:rPr lang="en-US" dirty="0" smtClean="0"/>
              <a:t>Designates </a:t>
            </a:r>
            <a:r>
              <a:rPr lang="en-US" dirty="0"/>
              <a:t>members of working groups</a:t>
            </a:r>
          </a:p>
          <a:p>
            <a:pPr lvl="1"/>
            <a:r>
              <a:rPr lang="en-US" dirty="0" smtClean="0"/>
              <a:t>Approves </a:t>
            </a:r>
            <a:r>
              <a:rPr lang="en-US" dirty="0"/>
              <a:t>designation of high level experts’ group</a:t>
            </a:r>
          </a:p>
          <a:p>
            <a:r>
              <a:rPr lang="en-US" dirty="0" smtClean="0"/>
              <a:t>Board with support from Expert group:</a:t>
            </a:r>
          </a:p>
          <a:p>
            <a:pPr lvl="1"/>
            <a:r>
              <a:rPr lang="en-US" dirty="0" smtClean="0"/>
              <a:t>Prepares </a:t>
            </a:r>
            <a:r>
              <a:rPr lang="en-US" dirty="0"/>
              <a:t>development </a:t>
            </a:r>
            <a:r>
              <a:rPr lang="en-US" dirty="0" smtClean="0"/>
              <a:t>plan and ensures consistency </a:t>
            </a:r>
            <a:r>
              <a:rPr lang="en-US" dirty="0"/>
              <a:t>between annual </a:t>
            </a:r>
            <a:r>
              <a:rPr lang="en-US" dirty="0" smtClean="0"/>
              <a:t>work-plans</a:t>
            </a:r>
            <a:r>
              <a:rPr lang="en-US" dirty="0"/>
              <a:t>, activities and development </a:t>
            </a:r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Oversees Program Management Team</a:t>
            </a:r>
          </a:p>
          <a:p>
            <a:r>
              <a:rPr lang="en-US" dirty="0" smtClean="0"/>
              <a:t>Thematic Working Groups:</a:t>
            </a:r>
          </a:p>
          <a:p>
            <a:pPr lvl="1"/>
            <a:r>
              <a:rPr lang="en-US" dirty="0"/>
              <a:t>Quality control of </a:t>
            </a:r>
            <a:r>
              <a:rPr lang="en-US" dirty="0" smtClean="0"/>
              <a:t>SSATP, integration </a:t>
            </a:r>
            <a:r>
              <a:rPr lang="en-US" dirty="0"/>
              <a:t>of policy work in country </a:t>
            </a:r>
            <a:r>
              <a:rPr lang="en-US" dirty="0" smtClean="0"/>
              <a:t>programs and </a:t>
            </a:r>
            <a:r>
              <a:rPr lang="en-US" dirty="0"/>
              <a:t>advocacy </a:t>
            </a:r>
            <a:r>
              <a:rPr lang="en-US" dirty="0" smtClean="0"/>
              <a:t>work, provide </a:t>
            </a:r>
            <a:r>
              <a:rPr lang="en-US" dirty="0"/>
              <a:t>inputs on annual work </a:t>
            </a:r>
            <a:r>
              <a:rPr lang="en-US" dirty="0" smtClean="0"/>
              <a:t>plans, and constitute the channel for emerging issues and specific needs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Ensure extensive reporting on SSATP outputs and outcomes</a:t>
            </a:r>
          </a:p>
          <a:p>
            <a:r>
              <a:rPr lang="en-US" dirty="0" smtClean="0"/>
              <a:t>Tackle </a:t>
            </a:r>
            <a:r>
              <a:rPr lang="en-US" dirty="0"/>
              <a:t>emerging challenges combined to a demand-driven 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Ensure sustainability of program activities</a:t>
            </a:r>
          </a:p>
          <a:p>
            <a:r>
              <a:rPr lang="en-US" dirty="0"/>
              <a:t>Mutualize knowledge generation among development </a:t>
            </a:r>
            <a:r>
              <a:rPr lang="en-US" dirty="0" smtClean="0"/>
              <a:t>partners</a:t>
            </a:r>
          </a:p>
          <a:p>
            <a:r>
              <a:rPr lang="en-US" dirty="0" smtClean="0"/>
              <a:t>Match resources and expectations for results</a:t>
            </a:r>
          </a:p>
          <a:p>
            <a:r>
              <a:rPr lang="en-US" dirty="0" smtClean="0"/>
              <a:t>Diversify </a:t>
            </a:r>
            <a:r>
              <a:rPr lang="en-US" dirty="0"/>
              <a:t>SSATP resource base to embody the African partnership and allow a long term perspective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on Operations </a:t>
            </a:r>
            <a:endParaRPr lang="en-US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99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Mission/role of SSATP</a:t>
            </a:r>
          </a:p>
          <a:p>
            <a:pPr lvl="1"/>
            <a:r>
              <a:rPr lang="en-US" dirty="0" smtClean="0"/>
              <a:t>Facilitation versus implementation</a:t>
            </a:r>
          </a:p>
          <a:p>
            <a:pPr lvl="1"/>
            <a:r>
              <a:rPr lang="en-US" dirty="0" smtClean="0"/>
              <a:t>Knowledge creation/sharing versus application</a:t>
            </a:r>
          </a:p>
          <a:p>
            <a:pPr lvl="1"/>
            <a:r>
              <a:rPr lang="en-US" dirty="0" smtClean="0"/>
              <a:t>Wholesaling versus retailing</a:t>
            </a:r>
          </a:p>
          <a:p>
            <a:r>
              <a:rPr lang="en-US" b="1" dirty="0" smtClean="0"/>
              <a:t>Governance</a:t>
            </a:r>
          </a:p>
          <a:p>
            <a:pPr lvl="1"/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Board members</a:t>
            </a:r>
          </a:p>
          <a:p>
            <a:pPr lvl="1"/>
            <a:r>
              <a:rPr lang="en-US" dirty="0" smtClean="0"/>
              <a:t>Member country</a:t>
            </a:r>
          </a:p>
          <a:p>
            <a:r>
              <a:rPr lang="en-US" b="1" dirty="0" smtClean="0"/>
              <a:t>Operational aspects</a:t>
            </a:r>
          </a:p>
          <a:p>
            <a:r>
              <a:rPr lang="en-US" dirty="0" smtClean="0"/>
              <a:t>Decentralization</a:t>
            </a:r>
          </a:p>
          <a:p>
            <a:r>
              <a:rPr lang="en-US" dirty="0" smtClean="0"/>
              <a:t>Rolling program versus fixed-date program</a:t>
            </a:r>
          </a:p>
          <a:p>
            <a:r>
              <a:rPr lang="en-US" dirty="0" smtClean="0"/>
              <a:t>Contribution from countries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discussions</a:t>
            </a:r>
            <a:endParaRPr lang="en-US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80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SATP-Logo_onBl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447800"/>
            <a:ext cx="7467600" cy="2843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Africa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4648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THANK YOU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Mid-term review objectives and focus</a:t>
            </a:r>
          </a:p>
          <a:p>
            <a:r>
              <a:rPr lang="en-US" dirty="0" smtClean="0"/>
              <a:t>Mid-term review findings </a:t>
            </a:r>
          </a:p>
          <a:p>
            <a:r>
              <a:rPr lang="en-US" dirty="0" smtClean="0"/>
              <a:t>Mid-term review recommendations</a:t>
            </a:r>
          </a:p>
          <a:p>
            <a:r>
              <a:rPr lang="en-US" dirty="0" smtClean="0"/>
              <a:t>Aspects for discussions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Presentation</a:t>
            </a:r>
            <a:endParaRPr lang="en-US" dirty="0"/>
          </a:p>
        </p:txBody>
      </p:sp>
      <p:pic>
        <p:nvPicPr>
          <p:cNvPr id="5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Objective: To assess progress on DP2 and provide recommendations for improvement and the way forward</a:t>
            </a:r>
          </a:p>
          <a:p>
            <a:r>
              <a:rPr lang="en-US" dirty="0" smtClean="0"/>
              <a:t>With focus mainly on: </a:t>
            </a:r>
          </a:p>
          <a:p>
            <a:pPr lvl="1"/>
            <a:r>
              <a:rPr lang="en-US" dirty="0" smtClean="0"/>
              <a:t>Addressing the needs of tr</a:t>
            </a:r>
            <a:r>
              <a:rPr lang="en-US" sz="2300" dirty="0" smtClean="0"/>
              <a:t>ansport sector</a:t>
            </a:r>
          </a:p>
          <a:p>
            <a:pPr lvl="1"/>
            <a:r>
              <a:rPr lang="en-US" dirty="0" smtClean="0"/>
              <a:t>Support to RECs and Partner countries </a:t>
            </a:r>
          </a:p>
          <a:p>
            <a:pPr lvl="1"/>
            <a:r>
              <a:rPr lang="en-US" dirty="0" smtClean="0"/>
              <a:t>Effectiveness of governance structures </a:t>
            </a:r>
            <a:endParaRPr lang="en-US" sz="2300" dirty="0" smtClean="0"/>
          </a:p>
          <a:p>
            <a:pPr lvl="1"/>
            <a:r>
              <a:rPr lang="en-US" dirty="0" smtClean="0"/>
              <a:t>Consistency with policy reforms in partner countries </a:t>
            </a:r>
          </a:p>
          <a:p>
            <a:pPr lvl="1"/>
            <a:r>
              <a:rPr lang="en-US" sz="2300" dirty="0" smtClean="0"/>
              <a:t>Value addition in regional and nationa</a:t>
            </a:r>
            <a:r>
              <a:rPr lang="en-US" dirty="0" smtClean="0"/>
              <a:t>l policy reforms </a:t>
            </a:r>
          </a:p>
          <a:p>
            <a:pPr lvl="1"/>
            <a:r>
              <a:rPr lang="en-US" sz="2300" dirty="0" smtClean="0"/>
              <a:t>Coordination with other partner’s interventions</a:t>
            </a:r>
          </a:p>
          <a:p>
            <a:pPr lvl="1"/>
            <a:r>
              <a:rPr lang="en-US" dirty="0" smtClean="0"/>
              <a:t>Promotion of cross cutting issues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SSATP Mid-term review process</a:t>
            </a:r>
            <a:endParaRPr lang="en-US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4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Findings were grouped into following five areas:</a:t>
            </a:r>
          </a:p>
          <a:p>
            <a:pPr lvl="1"/>
            <a:r>
              <a:rPr lang="en-US" dirty="0" smtClean="0"/>
              <a:t>SSATP  as a tool to foster sound policies</a:t>
            </a:r>
          </a:p>
          <a:p>
            <a:pPr lvl="1"/>
            <a:r>
              <a:rPr lang="en-US" dirty="0" smtClean="0"/>
              <a:t>SSATP Governance </a:t>
            </a:r>
          </a:p>
          <a:p>
            <a:pPr lvl="1"/>
            <a:r>
              <a:rPr lang="en-US" dirty="0" smtClean="0"/>
              <a:t>Delivering Results </a:t>
            </a:r>
          </a:p>
          <a:p>
            <a:pPr lvl="1"/>
            <a:r>
              <a:rPr lang="en-US" dirty="0" smtClean="0"/>
              <a:t>SSATP Resources </a:t>
            </a:r>
          </a:p>
          <a:p>
            <a:pPr lvl="1"/>
            <a:r>
              <a:rPr lang="en-US" dirty="0" smtClean="0"/>
              <a:t>SSATP Management </a:t>
            </a:r>
          </a:p>
          <a:p>
            <a:r>
              <a:rPr lang="en-US" dirty="0" smtClean="0"/>
              <a:t>These have been summarized based on three  fundamental considerations: </a:t>
            </a:r>
          </a:p>
          <a:p>
            <a:pPr lvl="1"/>
            <a:r>
              <a:rPr lang="en-US" dirty="0" smtClean="0"/>
              <a:t>Those impacting </a:t>
            </a:r>
            <a:r>
              <a:rPr lang="en-US" b="1" u="sng" dirty="0" smtClean="0"/>
              <a:t>SSATP’s Mission </a:t>
            </a:r>
            <a:r>
              <a:rPr lang="en-US" dirty="0" smtClean="0"/>
              <a:t>as a tool for Policy development and capacity building </a:t>
            </a:r>
          </a:p>
          <a:p>
            <a:pPr lvl="1"/>
            <a:r>
              <a:rPr lang="en-US" dirty="0" smtClean="0"/>
              <a:t>Those related to </a:t>
            </a:r>
            <a:r>
              <a:rPr lang="en-US" b="1" u="sng" dirty="0" smtClean="0"/>
              <a:t>SSATP’s Governance </a:t>
            </a:r>
            <a:r>
              <a:rPr lang="en-US" dirty="0" smtClean="0"/>
              <a:t>(enabling environment) </a:t>
            </a:r>
          </a:p>
          <a:p>
            <a:pPr lvl="1"/>
            <a:r>
              <a:rPr lang="en-US" dirty="0" smtClean="0"/>
              <a:t>Those affecting </a:t>
            </a:r>
            <a:r>
              <a:rPr lang="en-US" b="1" u="sng" dirty="0" smtClean="0"/>
              <a:t>SSATP’s Operations </a:t>
            </a:r>
            <a:r>
              <a:rPr lang="en-US" dirty="0" smtClean="0"/>
              <a:t>(delivery mechanism)  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SSATP mid-term review findings </a:t>
            </a:r>
            <a:endParaRPr lang="en-US" sz="3600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3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SSATP Mission</a:t>
            </a:r>
            <a:r>
              <a:rPr lang="en-US" dirty="0" smtClean="0"/>
              <a:t>: SSATP as a tool to foster sound policies was not adequately effective</a:t>
            </a:r>
          </a:p>
          <a:p>
            <a:pPr lvl="1"/>
            <a:r>
              <a:rPr lang="en-US" dirty="0" smtClean="0"/>
              <a:t>SSATP had a mission </a:t>
            </a:r>
            <a:r>
              <a:rPr lang="en-US" dirty="0"/>
              <a:t>statement without a policy model</a:t>
            </a:r>
          </a:p>
          <a:p>
            <a:pPr lvl="1"/>
            <a:r>
              <a:rPr lang="en-US" dirty="0"/>
              <a:t>Partial involvement in the policy development process</a:t>
            </a:r>
          </a:p>
          <a:p>
            <a:pPr lvl="1"/>
            <a:r>
              <a:rPr lang="en-US" dirty="0"/>
              <a:t>Limited ownership of the program</a:t>
            </a:r>
          </a:p>
          <a:p>
            <a:pPr lvl="1"/>
            <a:r>
              <a:rPr lang="en-US" dirty="0"/>
              <a:t>Lack of flexibility to adjust to new challenges in the transport sector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SSATP mid-term review findings </a:t>
            </a:r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2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Governance of SSATP </a:t>
            </a:r>
            <a:endParaRPr lang="en-US" b="1" u="sng" dirty="0" smtClean="0"/>
          </a:p>
          <a:p>
            <a:pPr lvl="1"/>
            <a:r>
              <a:rPr lang="en-US" dirty="0"/>
              <a:t>Weak definition of roles and responsibilities (Board, Annual General Meeting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Board had difficulties to act upon issues that prevented efficient program </a:t>
            </a:r>
            <a:r>
              <a:rPr lang="en-US" dirty="0" smtClean="0"/>
              <a:t>management</a:t>
            </a:r>
            <a:endParaRPr lang="en-US" dirty="0"/>
          </a:p>
          <a:p>
            <a:pPr lvl="1"/>
            <a:r>
              <a:rPr lang="en-US" dirty="0"/>
              <a:t>Limited representation of stakeholders in the Board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clear prioritization mechanism for strategic allocation of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/>
              <a:t>Limited policy initiatives taken by </a:t>
            </a:r>
            <a:r>
              <a:rPr lang="en-US" dirty="0" err="1"/>
              <a:t>sectoral</a:t>
            </a:r>
            <a:r>
              <a:rPr lang="en-US" dirty="0"/>
              <a:t> associations and limited collaboration with </a:t>
            </a:r>
            <a:r>
              <a:rPr lang="en-US" dirty="0" smtClean="0"/>
              <a:t>SSATP</a:t>
            </a:r>
          </a:p>
          <a:p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SSATP mid-term review </a:t>
            </a:r>
            <a:r>
              <a:rPr lang="en-US" sz="3600" dirty="0" smtClean="0"/>
              <a:t>findings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8586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SSATP Operations</a:t>
            </a:r>
          </a:p>
          <a:p>
            <a:pPr lvl="1"/>
            <a:r>
              <a:rPr lang="en-US" dirty="0" smtClean="0"/>
              <a:t>Scope </a:t>
            </a:r>
            <a:r>
              <a:rPr lang="en-US" dirty="0"/>
              <a:t>of work </a:t>
            </a:r>
            <a:r>
              <a:rPr lang="en-US" dirty="0" smtClean="0"/>
              <a:t>broadened </a:t>
            </a:r>
            <a:r>
              <a:rPr lang="en-US" dirty="0"/>
              <a:t>without proportional increase in capacity</a:t>
            </a:r>
          </a:p>
          <a:p>
            <a:pPr lvl="1"/>
            <a:r>
              <a:rPr lang="en-US" dirty="0" smtClean="0"/>
              <a:t>Limited </a:t>
            </a:r>
            <a:r>
              <a:rPr lang="en-US" dirty="0"/>
              <a:t>capacity for advocacy work</a:t>
            </a:r>
          </a:p>
          <a:p>
            <a:pPr lvl="1"/>
            <a:r>
              <a:rPr lang="en-US" dirty="0"/>
              <a:t>Lack of synergy between SSATP and programs of development partners</a:t>
            </a:r>
          </a:p>
          <a:p>
            <a:pPr lvl="1"/>
            <a:r>
              <a:rPr lang="en-US" dirty="0"/>
              <a:t>Limited outreach through website or </a:t>
            </a:r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Inefficient decentralization model applied</a:t>
            </a:r>
          </a:p>
          <a:p>
            <a:pPr lvl="1"/>
            <a:r>
              <a:rPr lang="en-US" dirty="0" smtClean="0"/>
              <a:t>Program management team understaffed</a:t>
            </a:r>
          </a:p>
          <a:p>
            <a:pPr lvl="1"/>
            <a:r>
              <a:rPr lang="en-US" dirty="0"/>
              <a:t>Insufficient reporting -focused on process and not on results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SSATP mid-term review </a:t>
            </a:r>
            <a:r>
              <a:rPr lang="en-US" sz="3600" dirty="0" smtClean="0"/>
              <a:t>findings </a:t>
            </a:r>
            <a:endParaRPr lang="en-US" sz="3600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1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realistic strategic framework responding to needs and available resources  </a:t>
            </a:r>
          </a:p>
          <a:p>
            <a:r>
              <a:rPr lang="en-US" dirty="0" smtClean="0"/>
              <a:t>Adjust </a:t>
            </a:r>
            <a:r>
              <a:rPr lang="en-US" dirty="0"/>
              <a:t>the SSATP mission statement to emerging needs for sound policy dialogue</a:t>
            </a:r>
          </a:p>
          <a:p>
            <a:r>
              <a:rPr lang="en-US" dirty="0" smtClean="0"/>
              <a:t>Anchor </a:t>
            </a:r>
            <a:r>
              <a:rPr lang="en-US" dirty="0"/>
              <a:t>the SSATP in Africa</a:t>
            </a:r>
          </a:p>
          <a:p>
            <a:r>
              <a:rPr lang="en-US" dirty="0" smtClean="0"/>
              <a:t>Promote </a:t>
            </a:r>
            <a:r>
              <a:rPr lang="en-US" dirty="0"/>
              <a:t>cross-fertilization by extending </a:t>
            </a:r>
            <a:r>
              <a:rPr lang="en-US" dirty="0" smtClean="0"/>
              <a:t>SSATP </a:t>
            </a:r>
            <a:r>
              <a:rPr lang="en-US" dirty="0"/>
              <a:t>coverage to North </a:t>
            </a:r>
            <a:r>
              <a:rPr lang="en-US" dirty="0" smtClean="0"/>
              <a:t>Africa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on SSATP Mission </a:t>
            </a:r>
            <a:endParaRPr lang="en-US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5890260"/>
            <a:ext cx="133037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1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legitimacy of the SSATP must come from the political level at continental </a:t>
            </a:r>
            <a:r>
              <a:rPr lang="en-US" dirty="0" smtClean="0"/>
              <a:t>level:</a:t>
            </a:r>
          </a:p>
          <a:p>
            <a:pPr lvl="1"/>
            <a:r>
              <a:rPr lang="en-US" dirty="0" smtClean="0"/>
              <a:t>African Union - Conference </a:t>
            </a:r>
            <a:r>
              <a:rPr lang="en-US" dirty="0"/>
              <a:t>of African Ministers of </a:t>
            </a:r>
            <a:r>
              <a:rPr lang="en-US" dirty="0" smtClean="0"/>
              <a:t>Transport</a:t>
            </a:r>
          </a:p>
          <a:p>
            <a:pPr lvl="1"/>
            <a:r>
              <a:rPr lang="en-US" dirty="0" smtClean="0"/>
              <a:t>AUC</a:t>
            </a:r>
          </a:p>
          <a:p>
            <a:pPr lvl="1"/>
            <a:endParaRPr lang="en-US" dirty="0"/>
          </a:p>
          <a:p>
            <a:r>
              <a:rPr lang="en-US" dirty="0" smtClean="0"/>
              <a:t>At Technical level:</a:t>
            </a:r>
          </a:p>
          <a:p>
            <a:pPr lvl="1"/>
            <a:r>
              <a:rPr lang="en-US" dirty="0" smtClean="0"/>
              <a:t>Expert group for development plans </a:t>
            </a:r>
            <a:r>
              <a:rPr lang="en-US" dirty="0" err="1" smtClean="0"/>
              <a:t>e.g</a:t>
            </a:r>
            <a:r>
              <a:rPr lang="en-US" dirty="0" smtClean="0"/>
              <a:t>  ECA, WB, </a:t>
            </a:r>
            <a:r>
              <a:rPr lang="en-US" dirty="0" err="1" smtClean="0"/>
              <a:t>AfDB</a:t>
            </a:r>
            <a:r>
              <a:rPr lang="en-US" dirty="0" smtClean="0"/>
              <a:t>, EC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Thematic working groups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110200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on Governance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88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4014</TotalTime>
  <Words>764</Words>
  <Application>Microsoft Office PowerPoint</Application>
  <PresentationFormat>On-screen Show (4:3)</PresentationFormat>
  <Paragraphs>135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 </vt:lpstr>
      <vt:lpstr>Outline of the Presentation</vt:lpstr>
      <vt:lpstr>SSATP Mid-term review process</vt:lpstr>
      <vt:lpstr>SSATP mid-term review findings </vt:lpstr>
      <vt:lpstr>SSATP mid-term review findings </vt:lpstr>
      <vt:lpstr>SSATP mid-term review findings </vt:lpstr>
      <vt:lpstr>SSATP mid-term review findings </vt:lpstr>
      <vt:lpstr>Recommendations on SSATP Mission </vt:lpstr>
      <vt:lpstr>Recommendations on Governance </vt:lpstr>
      <vt:lpstr>Recommendations on Governance </vt:lpstr>
      <vt:lpstr>Recommendations on Governance  </vt:lpstr>
      <vt:lpstr>Recommendations on Operations </vt:lpstr>
      <vt:lpstr>Issues for discussions</vt:lpstr>
      <vt:lpstr>Connecting Africa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Sub-Saharan Africa Transport Policy Program (SSATP)</dc:title>
  <dc:creator>wb22005</dc:creator>
  <cp:lastModifiedBy>Monique S. Desthuis-Francis</cp:lastModifiedBy>
  <cp:revision>262</cp:revision>
  <dcterms:created xsi:type="dcterms:W3CDTF">2012-02-02T21:50:07Z</dcterms:created>
  <dcterms:modified xsi:type="dcterms:W3CDTF">2013-01-29T22:55:13Z</dcterms:modified>
</cp:coreProperties>
</file>